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8" r:id="rId4"/>
    <p:sldId id="264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30" autoAdjust="0"/>
  </p:normalViewPr>
  <p:slideViewPr>
    <p:cSldViewPr>
      <p:cViewPr varScale="1">
        <p:scale>
          <a:sx n="87" d="100"/>
          <a:sy n="87" d="100"/>
        </p:scale>
        <p:origin x="666" y="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3/21/2014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" y="3886200"/>
            <a:ext cx="1120140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Real-Time Video </a:t>
            </a:r>
            <a:r>
              <a:rPr lang="en-US" sz="36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Decolorization</a:t>
            </a:r>
            <a:r>
              <a:rPr lang="en-US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Using Bilateral Filtering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3153259" y="4975347"/>
            <a:ext cx="589712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Yibing</a:t>
            </a: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 Song</a:t>
            </a:r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,    </a:t>
            </a:r>
            <a:r>
              <a:rPr lang="en-US" sz="24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Linchao</a:t>
            </a: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Bao</a:t>
            </a: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*, </a:t>
            </a:r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   </a:t>
            </a:r>
            <a:r>
              <a:rPr lang="en-US" sz="24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Qingxiong</a:t>
            </a:r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Yang</a:t>
            </a:r>
          </a:p>
        </p:txBody>
      </p:sp>
      <p:sp>
        <p:nvSpPr>
          <p:cNvPr id="4" name="Rectangle 3"/>
          <p:cNvSpPr/>
          <p:nvPr/>
        </p:nvSpPr>
        <p:spPr>
          <a:xfrm>
            <a:off x="4236278" y="5481935"/>
            <a:ext cx="373108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City University of Hong Kong</a:t>
            </a:r>
          </a:p>
        </p:txBody>
      </p:sp>
      <p:sp>
        <p:nvSpPr>
          <p:cNvPr id="5" name="Rectangle 4"/>
          <p:cNvSpPr/>
          <p:nvPr/>
        </p:nvSpPr>
        <p:spPr>
          <a:xfrm>
            <a:off x="5488476" y="5943600"/>
            <a:ext cx="122668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i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*</a:t>
            </a:r>
            <a:r>
              <a:rPr lang="en-US" i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Presenter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098" y="1219200"/>
            <a:ext cx="2114378" cy="20407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1219200"/>
            <a:ext cx="2114378" cy="2040716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0439400" y="152400"/>
            <a:ext cx="16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WACV’2014</a:t>
            </a:r>
            <a:endParaRPr lang="en-US" sz="2000" i="1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8147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paper\Siggraph_asia\demo\pic\inpu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672" y="914401"/>
            <a:ext cx="29718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6482498" y="6197026"/>
            <a:ext cx="380450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Joint Bilateral Filtered</a:t>
            </a:r>
          </a:p>
        </p:txBody>
      </p:sp>
      <p:pic>
        <p:nvPicPr>
          <p:cNvPr id="1027" name="Picture 3" descr="D:\paper\Siggraph_asia\demo\pic\luminanc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4029076"/>
            <a:ext cx="29718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Down Arrow 14"/>
          <p:cNvSpPr/>
          <p:nvPr/>
        </p:nvSpPr>
        <p:spPr>
          <a:xfrm rot="1500000">
            <a:off x="4951065" y="3132923"/>
            <a:ext cx="457200" cy="904874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Down Arrow 19"/>
          <p:cNvSpPr/>
          <p:nvPr/>
        </p:nvSpPr>
        <p:spPr>
          <a:xfrm rot="-1500000">
            <a:off x="6800088" y="3136392"/>
            <a:ext cx="457200" cy="904874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2911191" y="6172201"/>
            <a:ext cx="200407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Luminance</a:t>
            </a:r>
          </a:p>
        </p:txBody>
      </p:sp>
      <p:sp>
        <p:nvSpPr>
          <p:cNvPr id="22" name="Rectangle 21"/>
          <p:cNvSpPr/>
          <p:nvPr/>
        </p:nvSpPr>
        <p:spPr>
          <a:xfrm>
            <a:off x="5580892" y="341733"/>
            <a:ext cx="107593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Input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524000" y="3210580"/>
            <a:ext cx="341862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Joint Bilateral Filtering</a:t>
            </a:r>
          </a:p>
        </p:txBody>
      </p:sp>
      <p:pic>
        <p:nvPicPr>
          <p:cNvPr id="1029" name="Picture 5" descr="D:\paper\Siggraph_asia\demo\pic\filtered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520" y="4032505"/>
            <a:ext cx="29718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8"/>
          <p:cNvSpPr/>
          <p:nvPr/>
        </p:nvSpPr>
        <p:spPr>
          <a:xfrm>
            <a:off x="8479298" y="3225226"/>
            <a:ext cx="211250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Subtraction</a:t>
            </a:r>
          </a:p>
        </p:txBody>
      </p:sp>
      <p:sp>
        <p:nvSpPr>
          <p:cNvPr id="24" name="Rectangle 23"/>
          <p:cNvSpPr/>
          <p:nvPr/>
        </p:nvSpPr>
        <p:spPr>
          <a:xfrm>
            <a:off x="5334001" y="1015426"/>
            <a:ext cx="300896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Bilateral Filtering</a:t>
            </a:r>
          </a:p>
        </p:txBody>
      </p:sp>
      <p:sp>
        <p:nvSpPr>
          <p:cNvPr id="26" name="Down Arrow 25"/>
          <p:cNvSpPr/>
          <p:nvPr/>
        </p:nvSpPr>
        <p:spPr>
          <a:xfrm rot="16200000">
            <a:off x="5948363" y="1533525"/>
            <a:ext cx="457200" cy="904874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D:\paper\Siggraph_asia\demo\pic\b_filtered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520" y="914401"/>
            <a:ext cx="29718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26"/>
          <p:cNvSpPr/>
          <p:nvPr/>
        </p:nvSpPr>
        <p:spPr>
          <a:xfrm>
            <a:off x="6838483" y="341733"/>
            <a:ext cx="291861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Bilateral Filtered</a:t>
            </a:r>
          </a:p>
        </p:txBody>
      </p:sp>
      <p:pic>
        <p:nvPicPr>
          <p:cNvPr id="5" name="Picture 5" descr="D:\paper\Siggraph_asia\demo\pic\color_difference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520" y="4032505"/>
            <a:ext cx="29718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Rectangle 27"/>
          <p:cNvSpPr/>
          <p:nvPr/>
        </p:nvSpPr>
        <p:spPr>
          <a:xfrm>
            <a:off x="6400800" y="6197026"/>
            <a:ext cx="375500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Detail loss estimation</a:t>
            </a:r>
          </a:p>
        </p:txBody>
      </p:sp>
      <p:pic>
        <p:nvPicPr>
          <p:cNvPr id="6" name="Picture 6" descr="D:\paper\Siggraph_asia\demo\pic\residual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7520" y="4032505"/>
            <a:ext cx="29718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7484546" y="6172200"/>
            <a:ext cx="158325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Residual</a:t>
            </a:r>
          </a:p>
        </p:txBody>
      </p:sp>
      <p:pic>
        <p:nvPicPr>
          <p:cNvPr id="32" name="Picture 2" descr="D:\paper\Siggraph_asia\demo\pic\inpu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1824" y="914401"/>
            <a:ext cx="29718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/>
          <p:cNvSpPr/>
          <p:nvPr/>
        </p:nvSpPr>
        <p:spPr>
          <a:xfrm>
            <a:off x="3334512" y="332208"/>
            <a:ext cx="107593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Input</a:t>
            </a:r>
          </a:p>
        </p:txBody>
      </p:sp>
      <p:sp>
        <p:nvSpPr>
          <p:cNvPr id="35" name="Down Arrow 34"/>
          <p:cNvSpPr/>
          <p:nvPr/>
        </p:nvSpPr>
        <p:spPr>
          <a:xfrm>
            <a:off x="5867400" y="3108960"/>
            <a:ext cx="457200" cy="904874"/>
          </a:xfrm>
          <a:prstGeom prst="downArrow">
            <a:avLst/>
          </a:prstGeom>
          <a:solidFill>
            <a:srgbClr val="FFFF00"/>
          </a:solidFill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5166388" y="6172199"/>
            <a:ext cx="185922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Our result</a:t>
            </a:r>
          </a:p>
        </p:txBody>
      </p:sp>
      <p:pic>
        <p:nvPicPr>
          <p:cNvPr id="37" name="Picture 5" descr="D:\paper\Siggraph_asia\demo\pic\global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4672" y="4032505"/>
            <a:ext cx="2971800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0473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-3.33333E-6 L -0.18151 1.11111E-6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76" y="-46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1.11111E-6 L -0.18424 -0.00139 " pathEditMode="relative" rAng="0" ptsTypes="AA">
                                      <p:cBhvr>
                                        <p:cTn id="5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54" y="-1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2222E-6 -2.37335E-6 L -4.72222E-6 0.45455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27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8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-3.33333E-6 L 0.18151 1.11111E-6 " pathEditMode="relative" rAng="0" ptsTypes="AA">
                                      <p:cBhvr>
                                        <p:cTn id="133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45" y="-46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2.22222E-6 L 0.18424 0.00139 " pathEditMode="relative" rAng="0" ptsTypes="AA">
                                      <p:cBhvr>
                                        <p:cTn id="135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15" y="-46"/>
                                    </p:animMotion>
                                  </p:childTnLst>
                                </p:cTn>
                              </p:par>
                              <p:par>
                                <p:cTn id="13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7" dur="1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0" dur="1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0.00023 L -0.1819 0.0044 " pathEditMode="relative" rAng="0" ptsTypes="AA">
                                      <p:cBhvr>
                                        <p:cTn id="15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102" y="208"/>
                                    </p:animMotion>
                                  </p:childTnLst>
                                </p:cTn>
                              </p:par>
                              <p:par>
                                <p:cTn id="154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11022E-16 L 0.17813 0.00486 " pathEditMode="relative" rAng="0" ptsTypes="AA">
                                      <p:cBhvr>
                                        <p:cTn id="155" dur="2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06" y="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>
                            <p:stCondLst>
                              <p:cond delay="2000"/>
                            </p:stCondLst>
                            <p:childTnLst>
                              <p:par>
                                <p:cTn id="1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7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27" presetClass="emph" presetSubtype="0" fill="remove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5" dur="250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6" dur="250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7" dur="250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8" dur="250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15" grpId="0" animBg="1"/>
      <p:bldP spid="15" grpId="1" animBg="1"/>
      <p:bldP spid="15" grpId="2" animBg="1"/>
      <p:bldP spid="20" grpId="0" animBg="1"/>
      <p:bldP spid="20" grpId="1" animBg="1"/>
      <p:bldP spid="21" grpId="0"/>
      <p:bldP spid="21" grpId="1"/>
      <p:bldP spid="22" grpId="0"/>
      <p:bldP spid="22" grpId="1"/>
      <p:bldP spid="25" grpId="0"/>
      <p:bldP spid="25" grpId="1"/>
      <p:bldP spid="29" grpId="0"/>
      <p:bldP spid="29" grpId="1"/>
      <p:bldP spid="24" grpId="0"/>
      <p:bldP spid="24" grpId="1"/>
      <p:bldP spid="26" grpId="0" animBg="1"/>
      <p:bldP spid="26" grpId="1" animBg="1"/>
      <p:bldP spid="27" grpId="0"/>
      <p:bldP spid="27" grpId="1"/>
      <p:bldP spid="28" grpId="0"/>
      <p:bldP spid="28" grpId="1"/>
      <p:bldP spid="30" grpId="0"/>
      <p:bldP spid="30" grpId="1"/>
      <p:bldP spid="33" grpId="0"/>
      <p:bldP spid="33" grpId="1"/>
      <p:bldP spid="35" grpId="0" animBg="1"/>
      <p:bldP spid="35" grpId="1" animBg="1"/>
      <p:bldP spid="3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WACV_demo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32877" end="0.122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865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15517" y="1504392"/>
            <a:ext cx="9372599" cy="193899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6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Thank you!</a:t>
            </a:r>
          </a:p>
          <a:p>
            <a:pPr algn="ctr"/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W</a:t>
            </a:r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</a:t>
            </a:r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l</a:t>
            </a:r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00B05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</a:t>
            </a:r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0070C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o</a:t>
            </a:r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</a:t>
            </a:r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7030A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</a:t>
            </a:r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to our </a:t>
            </a:r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poster</a:t>
            </a:r>
            <a:r>
              <a:rPr lang="en-U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!</a:t>
            </a:r>
            <a:endParaRPr lang="en-US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C000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33400" y="3886200"/>
            <a:ext cx="11201400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Real-Time Video </a:t>
            </a:r>
            <a:r>
              <a:rPr lang="en-US" sz="36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Decolorization</a:t>
            </a:r>
            <a:r>
              <a:rPr lang="en-US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7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 </a:t>
            </a:r>
            <a:r>
              <a:rPr lang="en-US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C000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Using Bilateral Filtering</a:t>
            </a:r>
          </a:p>
        </p:txBody>
      </p:sp>
      <p:sp>
        <p:nvSpPr>
          <p:cNvPr id="8" name="Rectangle 7"/>
          <p:cNvSpPr/>
          <p:nvPr/>
        </p:nvSpPr>
        <p:spPr>
          <a:xfrm>
            <a:off x="3153259" y="4975347"/>
            <a:ext cx="589712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Yibing</a:t>
            </a: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 Song</a:t>
            </a:r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,    </a:t>
            </a:r>
            <a:r>
              <a:rPr lang="en-US" sz="24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Linchao</a:t>
            </a: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 err="1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Bao</a:t>
            </a: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*, </a:t>
            </a:r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   </a:t>
            </a:r>
            <a:r>
              <a:rPr lang="en-US" sz="2400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Qingxiong</a:t>
            </a:r>
            <a:r>
              <a:rPr lang="en-US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</a:rPr>
              <a:t>Yang</a:t>
            </a:r>
          </a:p>
        </p:txBody>
      </p:sp>
      <p:sp>
        <p:nvSpPr>
          <p:cNvPr id="9" name="Rectangle 8"/>
          <p:cNvSpPr/>
          <p:nvPr/>
        </p:nvSpPr>
        <p:spPr>
          <a:xfrm>
            <a:off x="4236278" y="5481935"/>
            <a:ext cx="3731085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City University of Hong Kong</a:t>
            </a:r>
          </a:p>
        </p:txBody>
      </p:sp>
      <p:sp>
        <p:nvSpPr>
          <p:cNvPr id="10" name="Rectangle 9"/>
          <p:cNvSpPr/>
          <p:nvPr/>
        </p:nvSpPr>
        <p:spPr>
          <a:xfrm>
            <a:off x="5488476" y="5943600"/>
            <a:ext cx="1226682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i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*</a:t>
            </a:r>
            <a:r>
              <a:rPr lang="en-US" i="1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>
                    <a:lumMod val="65000"/>
                  </a:schemeClr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Presenter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439400" y="152400"/>
            <a:ext cx="1600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smtClean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WACV’2014</a:t>
            </a:r>
            <a:endParaRPr lang="en-US" sz="2000" i="1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22574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1|4.7|0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72</Words>
  <Application>Microsoft Office PowerPoint</Application>
  <PresentationFormat>Widescreen</PresentationFormat>
  <Paragraphs>23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Mr. SONG Yibing</dc:creator>
  <cp:lastModifiedBy>lbao</cp:lastModifiedBy>
  <cp:revision>36</cp:revision>
  <dcterms:created xsi:type="dcterms:W3CDTF">2006-08-16T00:00:00Z</dcterms:created>
  <dcterms:modified xsi:type="dcterms:W3CDTF">2014-03-22T05:20:49Z</dcterms:modified>
</cp:coreProperties>
</file>

<file path=docProps/thumbnail.jpeg>
</file>